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58" r:id="rId7"/>
    <p:sldId id="259" r:id="rId8"/>
    <p:sldId id="266" r:id="rId9"/>
    <p:sldId id="260" r:id="rId10"/>
    <p:sldId id="267" r:id="rId11"/>
    <p:sldId id="268" r:id="rId12"/>
    <p:sldId id="261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7450C-C0D8-6D16-A395-AB06F7721E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E8D62F-BEE5-809D-8CDE-E66C9647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192A9-E388-9D95-CA66-D388452EC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1290A-68B7-601D-0475-74A0A05B1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C94D0-945D-6722-74FC-69C5630E8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28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61E47-4534-424A-BF1E-5BF73BA15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478DE-F039-9D9E-41CA-5BFF477633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46F92-9F95-FACF-691E-9B082D174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B6364-ECA9-8BCD-D455-9EC223C65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ADF7E-2CFE-FEE2-58B6-186031BA9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62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4A626F-E8D1-4BB9-EBB6-41D0318181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41921-9A21-2227-67CA-315B401D6C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82075-FC56-3E54-F30C-761D2D69E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F9A6A-D06D-AEDF-90EA-BC23D8F3C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9D36D-1E22-4C62-6924-CACD2ECB7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378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7011-78C0-9B87-F908-4B4DAEF7D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CD22C-D405-C4FD-1766-9B60A42B8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057F8-AB33-F05C-E83C-978909169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84710-FFB5-AD47-2702-D3E25FA11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511B7-5948-19DC-F6D7-7B66ADCB4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22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E72F2-0320-ED94-8110-CCF91333E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37F2F-C649-C512-68F3-421EEA36F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C661C-5DEA-9879-F2D7-1ABDAA191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91E3B-A633-A736-BF7A-F56989FB7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88881-9BD6-1C8B-DC8B-989588E9E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62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D064F-D68C-7BD0-623D-7EE3E53CE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78120-ED38-4883-D2FA-1052B45008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C084D-0ED0-10CC-CCFB-9BB86C8EC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5E868A-3B68-BFD7-A3FE-519ED739C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75FA3-271B-E72C-EA25-74C9634D4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7EE36D-4375-A71B-BE16-3FD1AB02E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426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3A99E-2FED-CAD6-D09E-41D19DC57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8BF1C0-20AD-EF34-3108-FC7D0B8A6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1371D-CACD-A49A-47CC-682C5C410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2DD88D-01B5-1317-D68E-7132F8F54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891ABD-5730-D739-894B-3DD048CBB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91A882-BFDC-CA22-6844-723C6AF77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97E0EE-5456-CD81-02BE-ED930C593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2DF522-97E5-D7F3-D2D5-23EEA9A63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390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8D825-42DF-0D51-55C2-C2E0DACC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6F351-FF90-FBCE-90E6-E8121C2F1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5B23F1-94CA-1E8D-E6F5-A190EA8EF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C63AA-F99A-ED9E-2E51-234BAB0EF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34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313674-CFCD-03CC-726D-A7C2EF621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32CAD-4A1F-D58E-7478-82B432AB3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C4FB7-FCA0-A1CD-102E-EE3C2BDA7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60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7C123-D586-8D3D-389C-080DAB885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93295-14EE-0A30-0531-329C432F1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141BD8-F494-C2BC-19E7-B9E77F966E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D995B2-C73C-636D-F776-204A2DFC2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5D928-9180-A548-2C55-F635D5D57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BC6955-FEF4-661B-E65C-DC41A3F59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20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01FE0-F8F6-8E23-2B0E-19461B41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8533EF-CB14-E919-DA92-EBA1F41C06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EA4D20-E370-30ED-BFDE-C6E093898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17674B-DCCE-160C-0B76-4456615BE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2CEB8-FD7A-B4FE-F137-8BD4E53F4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6DA7F-04A5-7EA6-4A49-DC2C37BA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3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6FA442-B6A2-C7A8-0104-574586AD8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E57FC-557B-D096-2ECA-FD12B6A9F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EED97-2CCC-13B0-22E0-986E9E834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0BA2F-175C-432C-92A1-929390D28069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C118F-54F3-15FF-A92A-7B26B0779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5CFF7-D20E-CD2E-27E9-E277FF705A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83210-2BF8-4129-823B-A86DD6ABD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405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E8633-1AD0-44C2-B601-40BB1C4595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8137" y="838561"/>
            <a:ext cx="9144000" cy="158719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Probability Basics, Conditional Probability and Bays Theorem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C537B36-AB41-0C63-CEC4-51B7D1D8A7DC}"/>
              </a:ext>
            </a:extLst>
          </p:cNvPr>
          <p:cNvSpPr/>
          <p:nvPr/>
        </p:nvSpPr>
        <p:spPr>
          <a:xfrm>
            <a:off x="2399072" y="2560944"/>
            <a:ext cx="3043084" cy="393293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is probability?</a:t>
            </a:r>
          </a:p>
        </p:txBody>
      </p:sp>
      <p:pic>
        <p:nvPicPr>
          <p:cNvPr id="8" name="Picture 8" descr="Facebook Coin - Eden Weingart">
            <a:extLst>
              <a:ext uri="{FF2B5EF4-FFF2-40B4-BE49-F238E27FC236}">
                <a16:creationId xmlns:a16="http://schemas.microsoft.com/office/drawing/2014/main" id="{D469C148-FA36-DD11-6E80-D92429D707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287"/>
          <a:stretch/>
        </p:blipFill>
        <p:spPr bwMode="auto">
          <a:xfrm>
            <a:off x="7527358" y="3361219"/>
            <a:ext cx="2265570" cy="226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051B8E6-CE59-7CCD-36BF-261741D2480C}"/>
              </a:ext>
            </a:extLst>
          </p:cNvPr>
          <p:cNvSpPr/>
          <p:nvPr/>
        </p:nvSpPr>
        <p:spPr>
          <a:xfrm>
            <a:off x="6238568" y="2526888"/>
            <a:ext cx="3043084" cy="393293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Probability Concepts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94C395C-471C-7904-89FC-BB17A3E10879}"/>
              </a:ext>
            </a:extLst>
          </p:cNvPr>
          <p:cNvSpPr/>
          <p:nvPr/>
        </p:nvSpPr>
        <p:spPr>
          <a:xfrm>
            <a:off x="2399072" y="3164574"/>
            <a:ext cx="3043084" cy="393293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Types of Probability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7ED3B28-D796-A1BC-2A9F-AC57279A141A}"/>
              </a:ext>
            </a:extLst>
          </p:cNvPr>
          <p:cNvSpPr/>
          <p:nvPr/>
        </p:nvSpPr>
        <p:spPr>
          <a:xfrm>
            <a:off x="6238568" y="3164573"/>
            <a:ext cx="3043084" cy="393293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Conditional Probability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FF24810-9340-1C3F-784A-A320EA745D42}"/>
              </a:ext>
            </a:extLst>
          </p:cNvPr>
          <p:cNvSpPr/>
          <p:nvPr/>
        </p:nvSpPr>
        <p:spPr>
          <a:xfrm>
            <a:off x="4262285" y="3802258"/>
            <a:ext cx="3043084" cy="393293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Bay’s Theorem</a:t>
            </a:r>
          </a:p>
        </p:txBody>
      </p:sp>
      <p:pic>
        <p:nvPicPr>
          <p:cNvPr id="9" name="Picture 4" descr="Probability">
            <a:extLst>
              <a:ext uri="{FF2B5EF4-FFF2-40B4-BE49-F238E27FC236}">
                <a16:creationId xmlns:a16="http://schemas.microsoft.com/office/drawing/2014/main" id="{52249471-8947-6419-1943-44F03F791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226" y="3989796"/>
            <a:ext cx="2044285" cy="1752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97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1C63E-FAD5-5485-C9E3-460B917ED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08AA228-9191-277B-93DE-9160E9D06668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3600" b="1" dirty="0">
                <a:solidFill>
                  <a:schemeClr val="tx1"/>
                </a:solidFill>
              </a:rPr>
              <a:t>4. Conditional Probability:</a:t>
            </a:r>
          </a:p>
        </p:txBody>
      </p:sp>
      <p:pic>
        <p:nvPicPr>
          <p:cNvPr id="2050" name="Picture 2" descr="Conditional Probability | Definition, Formula, Properties &amp; Examples">
            <a:extLst>
              <a:ext uri="{FF2B5EF4-FFF2-40B4-BE49-F238E27FC236}">
                <a16:creationId xmlns:a16="http://schemas.microsoft.com/office/drawing/2014/main" id="{680544C1-DF09-BFA7-02AF-CF8D7355DC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6" t="24414" r="19033" b="27512"/>
          <a:stretch/>
        </p:blipFill>
        <p:spPr bwMode="auto">
          <a:xfrm>
            <a:off x="1288026" y="1540343"/>
            <a:ext cx="2312769" cy="858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Generated image">
            <a:extLst>
              <a:ext uri="{FF2B5EF4-FFF2-40B4-BE49-F238E27FC236}">
                <a16:creationId xmlns:a16="http://schemas.microsoft.com/office/drawing/2014/main" id="{77CEB722-6756-AE28-6579-D90838FEF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7991" y="1679224"/>
            <a:ext cx="3499551" cy="3499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1A240D-9CED-375D-A6DA-F16387D7F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8026" y="2697767"/>
            <a:ext cx="6792302" cy="184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96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E14E9-128F-C1AD-F275-80566047A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55C6BCF-31A6-AAA7-34E2-AF192155346C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3600" b="1" dirty="0">
                <a:solidFill>
                  <a:schemeClr val="tx1"/>
                </a:solidFill>
              </a:rPr>
              <a:t>4. Conditional Probability:</a:t>
            </a:r>
          </a:p>
        </p:txBody>
      </p:sp>
      <p:pic>
        <p:nvPicPr>
          <p:cNvPr id="2050" name="Picture 2" descr="Conditional Probability | Definition, Formula, Properties &amp; Examples">
            <a:extLst>
              <a:ext uri="{FF2B5EF4-FFF2-40B4-BE49-F238E27FC236}">
                <a16:creationId xmlns:a16="http://schemas.microsoft.com/office/drawing/2014/main" id="{A5F30E6A-0C95-28CA-4FA0-8E2C0074DE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6" t="24414" r="19033" b="27512"/>
          <a:stretch/>
        </p:blipFill>
        <p:spPr bwMode="auto">
          <a:xfrm>
            <a:off x="1288026" y="1540343"/>
            <a:ext cx="2312769" cy="858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C514EB-0B54-E3D2-0A23-973BCBE52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025" y="2800295"/>
            <a:ext cx="10122761" cy="176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11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1A793-6696-0D16-8A72-C1B695191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DF9A98D-532B-EBE9-8799-50EDF7DC789D}"/>
              </a:ext>
            </a:extLst>
          </p:cNvPr>
          <p:cNvSpPr/>
          <p:nvPr/>
        </p:nvSpPr>
        <p:spPr>
          <a:xfrm>
            <a:off x="1356853" y="707924"/>
            <a:ext cx="3824748" cy="61943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Bays Theorem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9B93F-7755-2542-79B1-986009A011D9}"/>
              </a:ext>
            </a:extLst>
          </p:cNvPr>
          <p:cNvSpPr txBox="1"/>
          <p:nvPr/>
        </p:nvSpPr>
        <p:spPr>
          <a:xfrm>
            <a:off x="1356853" y="2569823"/>
            <a:ext cx="47588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Bayes' Theorem conditional probability ka ek important concept hai. Yeh theorem previous knowledge aur current data ke basis par probability ko update karta hai.</a:t>
            </a:r>
          </a:p>
        </p:txBody>
      </p:sp>
      <p:pic>
        <p:nvPicPr>
          <p:cNvPr id="5122" name="Picture 2" descr="Generated image">
            <a:extLst>
              <a:ext uri="{FF2B5EF4-FFF2-40B4-BE49-F238E27FC236}">
                <a16:creationId xmlns:a16="http://schemas.microsoft.com/office/drawing/2014/main" id="{F4AD8202-EB33-13B3-518B-8F9E37658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73625"/>
            <a:ext cx="3935223" cy="5902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34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0FAE0-1FC6-7CB0-ABA0-FEB8C05B3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721A377-60FA-F53A-2F1E-82C195042415}"/>
              </a:ext>
            </a:extLst>
          </p:cNvPr>
          <p:cNvSpPr/>
          <p:nvPr/>
        </p:nvSpPr>
        <p:spPr>
          <a:xfrm>
            <a:off x="4060725" y="206478"/>
            <a:ext cx="3824748" cy="61943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Examples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275CEC-D3B1-5A59-9655-2DAF65FE9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600" y="1150422"/>
            <a:ext cx="7376799" cy="455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362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FF583-CF9D-2580-7162-8542FFB01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73D3CE4-A987-97E9-75AC-197FD4E70FF5}"/>
              </a:ext>
            </a:extLst>
          </p:cNvPr>
          <p:cNvSpPr/>
          <p:nvPr/>
        </p:nvSpPr>
        <p:spPr>
          <a:xfrm>
            <a:off x="4060725" y="206478"/>
            <a:ext cx="3824748" cy="61943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Examples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2257CC-F46A-45C2-B43C-3A85F27CCE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826"/>
          <a:stretch/>
        </p:blipFill>
        <p:spPr>
          <a:xfrm>
            <a:off x="3029935" y="2192593"/>
            <a:ext cx="6132130" cy="392765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99F8EA1-15F1-CE88-F120-BF9C09E10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748" y="975601"/>
            <a:ext cx="6132131" cy="106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545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6234F7C-31C3-78A6-D258-401CD1439ACA}"/>
              </a:ext>
            </a:extLst>
          </p:cNvPr>
          <p:cNvSpPr txBox="1"/>
          <p:nvPr/>
        </p:nvSpPr>
        <p:spPr>
          <a:xfrm>
            <a:off x="1307690" y="1472277"/>
            <a:ext cx="95077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tells us </a:t>
            </a:r>
            <a:r>
              <a:rPr lang="en-US" sz="1400" b="1" dirty="0"/>
              <a:t>how likely</a:t>
            </a:r>
            <a:r>
              <a:rPr lang="en-US" sz="1400" dirty="0"/>
              <a:t> something is to happen, and in ML, it helps to make decisions based on uncertain data.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8CB0C42-3488-A95D-65AE-7125107AABF5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What is Probability?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F4E467-4DBC-D458-B01B-74FB2E8C8B1B}"/>
              </a:ext>
            </a:extLst>
          </p:cNvPr>
          <p:cNvSpPr txBox="1"/>
          <p:nvPr/>
        </p:nvSpPr>
        <p:spPr>
          <a:xfrm>
            <a:off x="1292942" y="1706753"/>
            <a:ext cx="96061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In Machine Learning, probability is crucial because we often deal with uncertain outcomes, whether we’re predicting the next word in a sentence or classifying an image.</a:t>
            </a:r>
          </a:p>
        </p:txBody>
      </p:sp>
      <p:pic>
        <p:nvPicPr>
          <p:cNvPr id="1028" name="Picture 4" descr="Probability">
            <a:extLst>
              <a:ext uri="{FF2B5EF4-FFF2-40B4-BE49-F238E27FC236}">
                <a16:creationId xmlns:a16="http://schemas.microsoft.com/office/drawing/2014/main" id="{8EF05235-9C73-6543-E8DA-98209DEBD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0784" y="4511937"/>
            <a:ext cx="2497863" cy="214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acebook Coin - Eden Weingart">
            <a:extLst>
              <a:ext uri="{FF2B5EF4-FFF2-40B4-BE49-F238E27FC236}">
                <a16:creationId xmlns:a16="http://schemas.microsoft.com/office/drawing/2014/main" id="{661713D7-A864-5B42-DEE2-24B1ADEA28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287"/>
          <a:stretch/>
        </p:blipFill>
        <p:spPr bwMode="auto">
          <a:xfrm>
            <a:off x="8200784" y="2014530"/>
            <a:ext cx="2265570" cy="226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255E6B-E68F-2587-C98A-6C890F156A2E}"/>
              </a:ext>
            </a:extLst>
          </p:cNvPr>
          <p:cNvSpPr txBox="1"/>
          <p:nvPr/>
        </p:nvSpPr>
        <p:spPr>
          <a:xfrm>
            <a:off x="1307690" y="2351900"/>
            <a:ext cx="6096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1" dirty="0"/>
              <a:t>Probability</a:t>
            </a:r>
            <a:r>
              <a:rPr lang="en-US" sz="1400" dirty="0"/>
              <a:t> ek mathematical concept hai jo kisi event ke hone ke chance ko measure karta hai.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Example:</a:t>
            </a:r>
            <a:r>
              <a:rPr lang="en-US" sz="1400" dirty="0"/>
              <a:t> Agar aap ek coin uchhalte hain, toh </a:t>
            </a:r>
            <a:r>
              <a:rPr lang="en-US" sz="1400" b="1" dirty="0"/>
              <a:t>probability</a:t>
            </a:r>
            <a:r>
              <a:rPr lang="en-US" sz="1400" dirty="0"/>
              <a:t> yeh hai ke woh </a:t>
            </a:r>
            <a:r>
              <a:rPr lang="en-US" sz="1400" b="1" dirty="0"/>
              <a:t>head</a:t>
            </a:r>
            <a:r>
              <a:rPr lang="en-US" sz="1400" dirty="0"/>
              <a:t> ya </a:t>
            </a:r>
            <a:r>
              <a:rPr lang="en-US" sz="1400" b="1" dirty="0"/>
              <a:t>tail</a:t>
            </a:r>
            <a:r>
              <a:rPr lang="en-US" sz="1400" dirty="0"/>
              <a:t> banega.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76B37F-E82B-109E-02D2-E3BD5AD63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354" y="3783281"/>
            <a:ext cx="6513297" cy="145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292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0D81F-6E04-2F03-E8EA-167B627BA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2E88C16-87A9-EECE-EFCF-BE6D8F929DCB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Examples</a:t>
            </a:r>
          </a:p>
        </p:txBody>
      </p:sp>
      <p:pic>
        <p:nvPicPr>
          <p:cNvPr id="1032" name="Picture 8" descr="Facebook Coin - Eden Weingart">
            <a:extLst>
              <a:ext uri="{FF2B5EF4-FFF2-40B4-BE49-F238E27FC236}">
                <a16:creationId xmlns:a16="http://schemas.microsoft.com/office/drawing/2014/main" id="{CF14A55C-5CE8-230E-65D5-6B908973A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287"/>
          <a:stretch/>
        </p:blipFill>
        <p:spPr bwMode="auto">
          <a:xfrm>
            <a:off x="7137146" y="1743108"/>
            <a:ext cx="3371784" cy="337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F0B7CE-766C-5BCA-40BF-192A61332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328" y="1453021"/>
            <a:ext cx="6513297" cy="14573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5471EB-1433-7D16-3958-E9098F83F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907" y="3203711"/>
            <a:ext cx="6130239" cy="234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89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32695-1432-C101-924B-DA9C2795B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672483D-A8D4-CD71-DBD4-8A89C85935BA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Examples</a:t>
            </a:r>
          </a:p>
        </p:txBody>
      </p:sp>
      <p:pic>
        <p:nvPicPr>
          <p:cNvPr id="1028" name="Picture 4" descr="Probability">
            <a:extLst>
              <a:ext uri="{FF2B5EF4-FFF2-40B4-BE49-F238E27FC236}">
                <a16:creationId xmlns:a16="http://schemas.microsoft.com/office/drawing/2014/main" id="{1F4E1A06-09A3-4E26-8D6E-B139032AF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0299" y="2614660"/>
            <a:ext cx="3833900" cy="3286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A827C6-CA90-7CE3-8DD1-9CD232CB4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668" y="1610458"/>
            <a:ext cx="6513297" cy="14573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E1919B-07F1-59D0-CE87-8B1ED55AEF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668" y="3321378"/>
            <a:ext cx="6125096" cy="217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29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142C6A-4C2C-BFB4-F8A7-BE7E7B162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E7F2870-9008-E976-6E7B-D75694CAD7E7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Examples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586E24-2FF7-EE2F-A231-BB769DD31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68" y="1610458"/>
            <a:ext cx="6513297" cy="14573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61329D-1878-FD4C-2D64-108941384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668" y="3429000"/>
            <a:ext cx="6386113" cy="1524132"/>
          </a:xfrm>
          <a:prstGeom prst="rect">
            <a:avLst/>
          </a:prstGeom>
        </p:spPr>
      </p:pic>
      <p:pic>
        <p:nvPicPr>
          <p:cNvPr id="1026" name="Picture 2" descr="Ace in the Hole – Polypad">
            <a:extLst>
              <a:ext uri="{FF2B5EF4-FFF2-40B4-BE49-F238E27FC236}">
                <a16:creationId xmlns:a16="http://schemas.microsoft.com/office/drawing/2014/main" id="{4F1FEF51-E2AF-F9E1-953B-CBFDFA0BA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781" y="1831258"/>
            <a:ext cx="3106099" cy="3195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992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751303-04E7-FF27-557B-47600D2A9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7908E94-3827-08F1-2DE9-753B147AEEF2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2 Basic Concepts of Probability: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21C523-BADE-78B5-8B1E-B46A1A0B47D7}"/>
              </a:ext>
            </a:extLst>
          </p:cNvPr>
          <p:cNvSpPr txBox="1"/>
          <p:nvPr/>
        </p:nvSpPr>
        <p:spPr>
          <a:xfrm>
            <a:off x="1474838" y="1451386"/>
            <a:ext cx="1078598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1" dirty="0"/>
              <a:t>2.1 Sample Space (S):</a:t>
            </a:r>
          </a:p>
          <a:p>
            <a:pPr>
              <a:buNone/>
            </a:pPr>
            <a:r>
              <a:rPr lang="en-US" sz="1400" dirty="0"/>
              <a:t>Sample Space woh set hota hai jo </a:t>
            </a:r>
            <a:r>
              <a:rPr lang="en-US" sz="1400" b="1" dirty="0"/>
              <a:t>saare possible outcomes</a:t>
            </a:r>
            <a:r>
              <a:rPr lang="en-US" sz="1400" dirty="0"/>
              <a:t> ko represent karta hai.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Example:</a:t>
            </a:r>
            <a:r>
              <a:rPr lang="en-US" sz="1400" dirty="0"/>
              <a:t> Agar aap dice roll kar rahe hain, toh sample space hoga:</a:t>
            </a:r>
            <a:br>
              <a:rPr lang="en-US" sz="1400" dirty="0"/>
            </a:br>
            <a:r>
              <a:rPr lang="en-US" sz="1400" dirty="0"/>
              <a:t>S={1,2,3,4,5,6}</a:t>
            </a:r>
            <a:br>
              <a:rPr lang="en-US" sz="1400" dirty="0"/>
            </a:br>
            <a:r>
              <a:rPr lang="en-US" sz="1400" dirty="0"/>
              <a:t>Yani dice ke roll karne pe aap 1 se le kar 6 tak koi bhi number paa sakte hain.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D11114-D179-91D7-3527-9FC656BD9972}"/>
              </a:ext>
            </a:extLst>
          </p:cNvPr>
          <p:cNvSpPr txBox="1"/>
          <p:nvPr/>
        </p:nvSpPr>
        <p:spPr>
          <a:xfrm>
            <a:off x="1474838" y="2715471"/>
            <a:ext cx="697107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1" dirty="0"/>
              <a:t>2.2 Event (E):</a:t>
            </a:r>
          </a:p>
          <a:p>
            <a:pPr>
              <a:buNone/>
            </a:pPr>
            <a:r>
              <a:rPr lang="en-US" sz="1400" dirty="0"/>
              <a:t>Event ek specific outcome ya group of outcomes hota hai jo aap predict kar rahe hote hain.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Example:</a:t>
            </a:r>
            <a:r>
              <a:rPr lang="en-US" sz="1400" dirty="0"/>
              <a:t> Agar aap chahte hain ke dice pe </a:t>
            </a:r>
            <a:r>
              <a:rPr lang="en-US" sz="1400" b="1" dirty="0"/>
              <a:t>4</a:t>
            </a:r>
            <a:r>
              <a:rPr lang="en-US" sz="1400" dirty="0"/>
              <a:t> aaye, toh </a:t>
            </a:r>
            <a:r>
              <a:rPr lang="en-US" sz="1400" b="1" dirty="0"/>
              <a:t>E = {4}</a:t>
            </a:r>
            <a:r>
              <a:rPr lang="en-US" sz="1400" dirty="0"/>
              <a:t> hoga.</a:t>
            </a:r>
            <a:br>
              <a:rPr lang="en-US" sz="1400" dirty="0"/>
            </a:br>
            <a:r>
              <a:rPr lang="en-US" sz="1400" dirty="0"/>
              <a:t>Matlab aap </a:t>
            </a:r>
            <a:r>
              <a:rPr lang="en-US" sz="1400" b="1" dirty="0"/>
              <a:t>event</a:t>
            </a:r>
            <a:r>
              <a:rPr lang="en-US" sz="1400" dirty="0"/>
              <a:t> ko define kar rahe hain jo </a:t>
            </a:r>
            <a:r>
              <a:rPr lang="en-US" sz="1400" b="1" dirty="0"/>
              <a:t>4</a:t>
            </a:r>
            <a:r>
              <a:rPr lang="en-US" sz="1400" dirty="0"/>
              <a:t> ke outcome ko represent karta hai.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2812442-B9B2-F090-A3DC-A6514F9DD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0831" y="3847017"/>
            <a:ext cx="3665538" cy="22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205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38D4F4-6B8B-8E61-2D96-11CFF44D3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BE8F193-D117-AD35-EA43-BD5485015486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3. Types of Events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2A2758-F4A1-5403-D234-7719D98D5E01}"/>
              </a:ext>
            </a:extLst>
          </p:cNvPr>
          <p:cNvSpPr txBox="1"/>
          <p:nvPr/>
        </p:nvSpPr>
        <p:spPr>
          <a:xfrm>
            <a:off x="776747" y="1548862"/>
            <a:ext cx="11218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b="1" dirty="0"/>
              <a:t>3.1 Complementary Events:</a:t>
            </a:r>
          </a:p>
          <a:p>
            <a:pPr>
              <a:buNone/>
            </a:pPr>
            <a:r>
              <a:rPr lang="en-US" sz="1600" b="1" dirty="0"/>
              <a:t>Complementary events</a:t>
            </a:r>
            <a:r>
              <a:rPr lang="en-US" sz="1600" dirty="0"/>
              <a:t> wo events hote hain jo ek dusre ke opposite hote hain.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Example:</a:t>
            </a:r>
            <a:r>
              <a:rPr lang="en-US" sz="1600" dirty="0"/>
              <a:t> Agar event E "rain" ka hai, toh </a:t>
            </a:r>
            <a:r>
              <a:rPr lang="en-US" sz="1600" b="1" dirty="0"/>
              <a:t>complementary event</a:t>
            </a:r>
            <a:r>
              <a:rPr lang="en-US" sz="1600" dirty="0"/>
              <a:t> hoga "no rain".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Agar </a:t>
            </a:r>
            <a:r>
              <a:rPr lang="en-US" sz="1600" b="1" dirty="0"/>
              <a:t>P(rain) = 0.4</a:t>
            </a:r>
            <a:r>
              <a:rPr lang="en-US" sz="1600" dirty="0"/>
              <a:t>, toh </a:t>
            </a:r>
            <a:r>
              <a:rPr lang="en-US" sz="1600" b="1" dirty="0"/>
              <a:t>P(no rain) = 1 - 0.4 = 0.6</a:t>
            </a:r>
            <a:br>
              <a:rPr lang="en-US" sz="1600" dirty="0"/>
            </a:br>
            <a:r>
              <a:rPr lang="en-US" sz="1600" dirty="0"/>
              <a:t>Yani agar ek cheez hone ki probability hai, toh doosri cheez hone ki probability 1 se uski probability minus karne pe milti hai.</a:t>
            </a:r>
          </a:p>
        </p:txBody>
      </p:sp>
      <p:pic>
        <p:nvPicPr>
          <p:cNvPr id="3076" name="Picture 4" descr="How to Use the Complement Rule in Statistics">
            <a:extLst>
              <a:ext uri="{FF2B5EF4-FFF2-40B4-BE49-F238E27FC236}">
                <a16:creationId xmlns:a16="http://schemas.microsoft.com/office/drawing/2014/main" id="{339232BE-E0E4-4FE8-523B-8C4A849F2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97" y="3429000"/>
            <a:ext cx="3933588" cy="1472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enerated image">
            <a:extLst>
              <a:ext uri="{FF2B5EF4-FFF2-40B4-BE49-F238E27FC236}">
                <a16:creationId xmlns:a16="http://schemas.microsoft.com/office/drawing/2014/main" id="{0226A1DE-AA9E-11B7-0878-5911152FE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445" y="2872301"/>
            <a:ext cx="4638679" cy="309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5720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05536-0A26-69BB-88CC-E425B65F3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2FE6424-1A7B-2AD1-F509-231FD03D67D4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3. Types of Events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91124-1A6B-7FC8-9421-CF3D0254F000}"/>
              </a:ext>
            </a:extLst>
          </p:cNvPr>
          <p:cNvSpPr txBox="1"/>
          <p:nvPr/>
        </p:nvSpPr>
        <p:spPr>
          <a:xfrm>
            <a:off x="757083" y="1482578"/>
            <a:ext cx="1102196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b="1" dirty="0"/>
              <a:t>3.2 Independent Events:</a:t>
            </a:r>
          </a:p>
          <a:p>
            <a:pPr>
              <a:buNone/>
            </a:pPr>
            <a:r>
              <a:rPr lang="en-US" sz="1600" b="1" dirty="0"/>
              <a:t>Independent events</a:t>
            </a:r>
            <a:r>
              <a:rPr lang="en-US" sz="1600" dirty="0"/>
              <a:t> wo events hote hain jo ek dusre se affect nahi hote.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Example:</a:t>
            </a:r>
            <a:r>
              <a:rPr lang="en-US" sz="1600" dirty="0"/>
              <a:t> Agar aap ek coin flip kar rahe hain aur dice roll kar rahe hain, toh dono events independent hain, kyunki ek ka dusre par koi asar nahi hai.</a:t>
            </a:r>
          </a:p>
        </p:txBody>
      </p:sp>
      <p:pic>
        <p:nvPicPr>
          <p:cNvPr id="4098" name="Picture 2" descr="Generated image">
            <a:extLst>
              <a:ext uri="{FF2B5EF4-FFF2-40B4-BE49-F238E27FC236}">
                <a16:creationId xmlns:a16="http://schemas.microsoft.com/office/drawing/2014/main" id="{9D9705BF-B995-3DAC-AF79-4CD40BAC3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6268" y="2559796"/>
            <a:ext cx="5477796" cy="3651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500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04C7C8-3840-4906-204E-3DFEAC413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3E3184F-2FA1-0FF3-F8FF-8FAF1B2091B4}"/>
              </a:ext>
            </a:extLst>
          </p:cNvPr>
          <p:cNvSpPr/>
          <p:nvPr/>
        </p:nvSpPr>
        <p:spPr>
          <a:xfrm>
            <a:off x="1966452" y="324465"/>
            <a:ext cx="7954297" cy="10323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3600" b="1" dirty="0">
                <a:solidFill>
                  <a:schemeClr val="tx1"/>
                </a:solidFill>
              </a:rPr>
              <a:t>4. Conditional Probability:</a:t>
            </a:r>
          </a:p>
        </p:txBody>
      </p:sp>
      <p:pic>
        <p:nvPicPr>
          <p:cNvPr id="2050" name="Picture 2" descr="Conditional Probability | Definition, Formula, Properties &amp; Examples">
            <a:extLst>
              <a:ext uri="{FF2B5EF4-FFF2-40B4-BE49-F238E27FC236}">
                <a16:creationId xmlns:a16="http://schemas.microsoft.com/office/drawing/2014/main" id="{F31D82D3-2613-9312-7861-A8A8324C4A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6" t="24414" r="19033" b="27512"/>
          <a:stretch/>
        </p:blipFill>
        <p:spPr bwMode="auto">
          <a:xfrm>
            <a:off x="1386348" y="3791930"/>
            <a:ext cx="4316361" cy="160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Generated image">
            <a:extLst>
              <a:ext uri="{FF2B5EF4-FFF2-40B4-BE49-F238E27FC236}">
                <a16:creationId xmlns:a16="http://schemas.microsoft.com/office/drawing/2014/main" id="{BF736783-4B49-14E0-5E86-FA2221396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1178" y="1682049"/>
            <a:ext cx="4075471" cy="4075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ACE97F-4C27-7312-3991-FCA5DC29990E}"/>
              </a:ext>
            </a:extLst>
          </p:cNvPr>
          <p:cNvSpPr txBox="1"/>
          <p:nvPr/>
        </p:nvSpPr>
        <p:spPr>
          <a:xfrm>
            <a:off x="565351" y="1551563"/>
            <a:ext cx="7639664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b="1" dirty="0"/>
              <a:t>4.1 What is Conditional Probability?</a:t>
            </a:r>
          </a:p>
          <a:p>
            <a:pPr>
              <a:buNone/>
            </a:pPr>
            <a:r>
              <a:rPr lang="en-US" sz="1600" b="1" dirty="0"/>
              <a:t>Conditional Probability</a:t>
            </a:r>
            <a:r>
              <a:rPr lang="en-US" sz="1600" dirty="0"/>
              <a:t> us probability ko kehte hain jo ek event ke hone ke baad doosre event ke hone ka chance batata hai.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Example:</a:t>
            </a:r>
            <a:r>
              <a:rPr lang="en-US" sz="1600" dirty="0"/>
              <a:t> Agar aapko yeh jaanna ho ke ek student </a:t>
            </a:r>
            <a:r>
              <a:rPr lang="en-US" sz="1600" b="1" dirty="0"/>
              <a:t>pass</a:t>
            </a:r>
            <a:r>
              <a:rPr lang="en-US" sz="1600" dirty="0"/>
              <a:t> hua hai, aur aapko already pata hai ki usne </a:t>
            </a:r>
            <a:r>
              <a:rPr lang="en-US" sz="1600" b="1" dirty="0"/>
              <a:t>math</a:t>
            </a:r>
            <a:r>
              <a:rPr lang="en-US" sz="1600" dirty="0"/>
              <a:t> ke paper mein accha perform kiya, toh yeh </a:t>
            </a:r>
            <a:r>
              <a:rPr lang="en-US" sz="1600" b="1" dirty="0"/>
              <a:t>conditional probability</a:t>
            </a:r>
            <a:r>
              <a:rPr lang="en-US" sz="1600" dirty="0"/>
              <a:t> hogi.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P(pass | math performance good)</a:t>
            </a:r>
            <a:r>
              <a:rPr lang="en-US" sz="1600" dirty="0"/>
              <a:t>: Yeh batata hai ki </a:t>
            </a:r>
            <a:r>
              <a:rPr lang="en-US" sz="1600" b="1" dirty="0"/>
              <a:t>math ke achhe performance</a:t>
            </a:r>
            <a:r>
              <a:rPr lang="en-US" sz="1600" dirty="0"/>
              <a:t> ke condition mein </a:t>
            </a:r>
            <a:r>
              <a:rPr lang="en-US" sz="1600" b="1" dirty="0"/>
              <a:t>pass hone ka chance</a:t>
            </a:r>
            <a:r>
              <a:rPr lang="en-US" sz="1600" dirty="0"/>
              <a:t> kitna hai.</a:t>
            </a:r>
          </a:p>
        </p:txBody>
      </p:sp>
    </p:spTree>
    <p:extLst>
      <p:ext uri="{BB962C8B-B14F-4D97-AF65-F5344CB8AC3E}">
        <p14:creationId xmlns:p14="http://schemas.microsoft.com/office/powerpoint/2010/main" val="9645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526</Words>
  <Application>Microsoft Office PowerPoint</Application>
  <PresentationFormat>Widescreen</PresentationFormat>
  <Paragraphs>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Probability Basics, Conditional Probability and Bays Theorem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Noor Saeed</dc:creator>
  <cp:lastModifiedBy>Noor Saeed</cp:lastModifiedBy>
  <cp:revision>21</cp:revision>
  <dcterms:created xsi:type="dcterms:W3CDTF">2025-04-08T12:11:04Z</dcterms:created>
  <dcterms:modified xsi:type="dcterms:W3CDTF">2025-04-11T04:20:36Z</dcterms:modified>
</cp:coreProperties>
</file>

<file path=docProps/thumbnail.jpeg>
</file>